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sldIdLst>
    <p:sldId id="288" r:id="rId3"/>
    <p:sldId id="489" r:id="rId4"/>
    <p:sldId id="411" r:id="rId5"/>
    <p:sldId id="427" r:id="rId7"/>
    <p:sldId id="428" r:id="rId8"/>
    <p:sldId id="497" r:id="rId9"/>
    <p:sldId id="498" r:id="rId10"/>
    <p:sldId id="499" r:id="rId11"/>
    <p:sldId id="500" r:id="rId12"/>
    <p:sldId id="509" r:id="rId13"/>
    <p:sldId id="501" r:id="rId14"/>
    <p:sldId id="503" r:id="rId15"/>
    <p:sldId id="502" r:id="rId16"/>
    <p:sldId id="505" r:id="rId17"/>
    <p:sldId id="506" r:id="rId18"/>
    <p:sldId id="507" r:id="rId19"/>
    <p:sldId id="523" r:id="rId20"/>
    <p:sldId id="524" r:id="rId21"/>
    <p:sldId id="508" r:id="rId22"/>
    <p:sldId id="511" r:id="rId23"/>
    <p:sldId id="510" r:id="rId24"/>
    <p:sldId id="512" r:id="rId25"/>
    <p:sldId id="520" r:id="rId26"/>
    <p:sldId id="521" r:id="rId27"/>
    <p:sldId id="522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D"/>
    <a:srgbClr val="FFAA5F"/>
    <a:srgbClr val="3EA83E"/>
    <a:srgbClr val="8D5EB9"/>
    <a:srgbClr val="8E5EB9"/>
    <a:srgbClr val="777878"/>
    <a:srgbClr val="787878"/>
    <a:srgbClr val="CC68AD"/>
    <a:srgbClr val="D52122"/>
    <a:srgbClr val="916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18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72D-E0FB-47AF-B540-B4210B6D91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0592-DD3E-4A96-A33A-33ECB1997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3976-CB9B-4150-B077-0F451D63220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831E-89F9-462A-9093-259F6D3E2F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DF02-2F99-4679-944A-4743913D13B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ABAD-6086-4916-8371-2D290ABBBD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ABFC-DF43-4085-8D14-EC42D0E2CA9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2C57-B5DD-47A0-8937-0B2FB745C60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3EB0-7AF8-460E-9620-32513B7DA37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F5D9-D9DD-4841-B000-F03B5D3F927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EC6E-4E84-4441-B35A-37E7C0C1132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DCCC-DBA1-4BCC-A423-9DA984345C8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E90B-476E-450B-A4D7-D791CB71218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3F4DB-9CA3-49D2-8ECC-4157EA15207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tags" Target="../tags/tag13.xml"/><Relationship Id="rId4" Type="http://schemas.openxmlformats.org/officeDocument/2006/relationships/image" Target="../media/image29.png"/><Relationship Id="rId3" Type="http://schemas.openxmlformats.org/officeDocument/2006/relationships/tags" Target="../tags/tag12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1430020"/>
            <a:ext cx="9144000" cy="2756535"/>
          </a:xfrm>
        </p:spPr>
        <p:txBody>
          <a:bodyPr>
            <a:normAutofit/>
          </a:bodyPr>
          <a:p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AQFP</a:t>
            </a:r>
            <a:b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</a:br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(Adiabatic Quantum Flux Parametron) </a:t>
            </a:r>
            <a:endParaRPr lang="en-US" altLang="zh-CN" b="1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9091930" y="5271770"/>
            <a:ext cx="1936750" cy="420370"/>
          </a:xfrm>
        </p:spPr>
        <p:txBody>
          <a:bodyPr>
            <a:normAutofit fontScale="80000"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2022.10.31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5" name="副标题 3"/>
          <p:cNvSpPr>
            <a:spLocks noGrp="1"/>
          </p:cNvSpPr>
          <p:nvPr/>
        </p:nvSpPr>
        <p:spPr>
          <a:xfrm>
            <a:off x="9255760" y="4632325"/>
            <a:ext cx="1609090" cy="42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100">
                <a:latin typeface="微软雅黑" panose="020B0503020204020204" charset="-122"/>
                <a:ea typeface="微软雅黑" panose="020B0503020204020204" charset="-122"/>
              </a:rPr>
              <a:t>孙晨寅</a:t>
            </a:r>
            <a:endParaRPr lang="zh-CN" altLang="en-US" sz="31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105910"/>
            <a:ext cx="2772410" cy="22504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2330" y="1338580"/>
            <a:ext cx="4507865" cy="33331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78125" y="4671695"/>
            <a:ext cx="2830830" cy="776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能量耗散图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的工作模式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15455" y="949325"/>
            <a:ext cx="4974590" cy="3952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7035" y="4925695"/>
            <a:ext cx="2830830" cy="611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转换能耗与激励速度的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速度越慢功耗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越低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0095" y="318643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0" y="188341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1635125" y="3602990"/>
            <a:ext cx="1801495" cy="8763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1928495" y="2072005"/>
            <a:ext cx="2619375" cy="13144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064885" y="2159635"/>
            <a:ext cx="337185" cy="293941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533515" y="2763520"/>
            <a:ext cx="708660" cy="230886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896610" y="5166995"/>
            <a:ext cx="1554480" cy="323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功耗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数字逻辑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920" y="899160"/>
            <a:ext cx="1095375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95" y="949325"/>
            <a:ext cx="108585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25" y="1047750"/>
            <a:ext cx="1042035" cy="1539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1047750"/>
            <a:ext cx="1033780" cy="156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420" y="1281430"/>
            <a:ext cx="2409825" cy="1095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975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7520" y="2675890"/>
            <a:ext cx="78740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9701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onst0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46060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onst1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83700" y="2609850"/>
            <a:ext cx="177419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1-to-3 Branch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250" y="3152775"/>
            <a:ext cx="2302510" cy="260159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>
            <a:off x="4402455" y="3136265"/>
            <a:ext cx="575945" cy="18732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548505" y="2948305"/>
            <a:ext cx="1494155" cy="2018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15415" y="4898390"/>
            <a:ext cx="2830830" cy="51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通过改变耦合的方向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(kout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7084060" y="3136265"/>
            <a:ext cx="121920" cy="1796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7152640" y="2948305"/>
            <a:ext cx="1117600" cy="20097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42660" y="4958080"/>
            <a:ext cx="252158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用输入电流的方向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9565" y="2038350"/>
            <a:ext cx="345821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的数字逻辑可以由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五个子单元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92540" y="3065780"/>
            <a:ext cx="2722880" cy="183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因为由输入电流的方向确定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逻辑，故此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的逻辑不是线与，而是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ab+bc+ac</a:t>
            </a:r>
            <a:endParaRPr lang="en-US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7"/>
            </p:custDataLst>
          </p:nvPr>
        </p:nvGraphicFramePr>
        <p:xfrm>
          <a:off x="8907145" y="3800475"/>
          <a:ext cx="2512695" cy="271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070"/>
                <a:gridCol w="619125"/>
                <a:gridCol w="621030"/>
                <a:gridCol w="712470"/>
              </a:tblGrid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b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c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q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A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149985"/>
            <a:ext cx="6662420" cy="49453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15" name="图片 14" descr="AQFP_A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5" y="1054735"/>
            <a:ext cx="4515485" cy="3235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925560" y="4465955"/>
            <a:ext cx="211328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ab+b0+a0=ab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642745" y="5800725"/>
            <a:ext cx="1762125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560570" y="4871085"/>
            <a:ext cx="1301750" cy="93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37585" y="6095365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55360" y="5688965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AQFP_AND_BUFF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95" y="1277620"/>
            <a:ext cx="6841490" cy="507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0" name="图片 29" descr="AQFP_AND_BUFFER_schemat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05" y="1191260"/>
            <a:ext cx="3579495" cy="34912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22" descr="AQFP_O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295" y="949325"/>
            <a:ext cx="4807585" cy="3411855"/>
          </a:xfrm>
          <a:prstGeom prst="rect">
            <a:avLst/>
          </a:prstGeom>
        </p:spPr>
      </p:pic>
      <p:pic>
        <p:nvPicPr>
          <p:cNvPr id="3" name="图片 2" descr="AQFP_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1241425"/>
            <a:ext cx="6460490" cy="47961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10600" y="4938395"/>
            <a:ext cx="2319655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ab+b1+a1=a+b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3404870" y="5241925"/>
            <a:ext cx="1148080" cy="1025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093970" y="5069840"/>
            <a:ext cx="768350" cy="7404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991225" y="5698490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67405" y="6267450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876935"/>
            <a:ext cx="4262120" cy="3999865"/>
          </a:xfrm>
          <a:prstGeom prst="rect">
            <a:avLst/>
          </a:prstGeom>
        </p:spPr>
      </p:pic>
      <p:pic>
        <p:nvPicPr>
          <p:cNvPr id="4" name="图片 3" descr="AQFP_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191260"/>
            <a:ext cx="6815140" cy="50577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AQFP_X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5830" y="1353185"/>
            <a:ext cx="4892040" cy="4681220"/>
          </a:xfrm>
          <a:prstGeom prst="rect">
            <a:avLst/>
          </a:prstGeom>
        </p:spPr>
      </p:pic>
      <p:pic>
        <p:nvPicPr>
          <p:cNvPr id="13" name="图片 12" descr="AQFP_X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881380"/>
            <a:ext cx="7080250" cy="597662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25081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015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23360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9049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87975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015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22090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9049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87975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45565" y="568261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7175" y="568261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35580" y="5681980"/>
            <a:ext cx="42545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33060" y="568198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15350" y="2322195"/>
            <a:ext cx="3175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90025" y="2322195"/>
            <a:ext cx="5588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34270" y="2322195"/>
            <a:ext cx="57531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17225" y="2322195"/>
            <a:ext cx="33782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8835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8E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46480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8D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b</a:t>
            </a:r>
            <a:endParaRPr lang="en-US" altLang="zh-CN" sz="2000" b="1">
              <a:solidFill>
                <a:srgbClr val="8D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393045" y="5471795"/>
            <a:ext cx="139065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 + 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 b</a:t>
            </a:r>
            <a:endParaRPr lang="en-US" altLang="zh-CN" sz="2000" b="1">
              <a:solidFill>
                <a:srgbClr val="77787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118225" y="4604385"/>
            <a:ext cx="644525" cy="1131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574155" y="5876290"/>
            <a:ext cx="1814830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各个时钟具有延时，延时大于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5ps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，一般实验中会分成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4phase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83628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4:RAM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41365" y="1412875"/>
            <a:ext cx="5196840" cy="3843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" y="1165225"/>
            <a:ext cx="4829810" cy="487362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05405" y="6038850"/>
            <a:ext cx="1814830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 RAM</a:t>
            </a:r>
            <a:endParaRPr 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32370" y="5593080"/>
            <a:ext cx="1814830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 RAM C</a:t>
            </a:r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ell</a:t>
            </a:r>
            <a:endParaRPr 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83628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4:RAM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4520" y="1054735"/>
            <a:ext cx="4509770" cy="3336290"/>
          </a:xfrm>
          <a:prstGeom prst="rect">
            <a:avLst/>
          </a:prstGeom>
        </p:spPr>
      </p:pic>
      <p:pic>
        <p:nvPicPr>
          <p:cNvPr id="3" name="图片 2" descr="AQFP_RAM_CE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1184910"/>
            <a:ext cx="6710045" cy="5051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820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11755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59300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779270" y="4288155"/>
            <a:ext cx="542290" cy="19716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192655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73600" y="6236335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" name="直接箭头连接符 16"/>
          <p:cNvCxnSpPr>
            <a:endCxn id="16" idx="0"/>
          </p:cNvCxnSpPr>
          <p:nvPr/>
        </p:nvCxnSpPr>
        <p:spPr>
          <a:xfrm>
            <a:off x="4081145" y="3157855"/>
            <a:ext cx="831850" cy="3078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670810" y="4501515"/>
            <a:ext cx="433070" cy="17024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899410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151755" y="4422775"/>
            <a:ext cx="472440" cy="1762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01310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373505"/>
            <a:ext cx="3432175" cy="23882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0" y="1166495"/>
            <a:ext cx="1976120" cy="2801620"/>
          </a:xfrm>
          <a:prstGeom prst="rect">
            <a:avLst/>
          </a:prstGeom>
        </p:spPr>
      </p:pic>
      <p:sp>
        <p:nvSpPr>
          <p:cNvPr id="28" name="标题 5"/>
          <p:cNvSpPr>
            <a:spLocks noGrp="1"/>
          </p:cNvSpPr>
          <p:nvPr/>
        </p:nvSpPr>
        <p:spPr>
          <a:xfrm>
            <a:off x="1036320" y="4535170"/>
            <a:ext cx="3295015" cy="218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7795" y="4465320"/>
            <a:ext cx="4342765" cy="1069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STP2(Standard 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单位：National Institute of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Advanced Industrial Science and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Technology (AIST)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31335" y="4465320"/>
            <a:ext cx="3636010" cy="859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HSTP(High-Speed Standard 	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日本）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单位：AIST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0" y="1233170"/>
            <a:ext cx="5389880" cy="27349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404055" y="787717"/>
            <a:ext cx="1659890" cy="706755"/>
          </a:xfrm>
          <a:prstGeom prst="rect">
            <a:avLst/>
          </a:prstGeom>
          <a:noFill/>
        </p:spPr>
        <p:txBody>
          <a:bodyPr wrap="square" lIns="0" rtlCol="0" anchor="b" anchorCtr="0">
            <a:normAutofit fontScale="90000"/>
          </a:bodyPr>
          <a:lstStyle>
            <a:defPPr>
              <a:defRPr lang="zh-CN"/>
            </a:defPPr>
            <a:lvl1pPr>
              <a:defRPr sz="4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83347" y="197326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2135187" y="198024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383347" y="282162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2135187" y="282860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383347" y="367061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2135187" y="367760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383347" y="451897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2135187" y="452596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ctrTitle"/>
          </p:nvPr>
        </p:nvSpPr>
        <p:spPr>
          <a:xfrm>
            <a:off x="2294890" y="1882140"/>
            <a:ext cx="3077210" cy="703580"/>
          </a:xfrm>
        </p:spPr>
        <p:txBody>
          <a:bodyPr>
            <a:normAutofit/>
          </a:bodyPr>
          <a:p>
            <a:pPr algn="l"/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与原理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2294890" y="273050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与仿真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2294890" y="3579495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1"/>
          <p:cNvSpPr>
            <a:spLocks noGrp="1"/>
          </p:cNvSpPr>
          <p:nvPr/>
        </p:nvSpPr>
        <p:spPr>
          <a:xfrm>
            <a:off x="2294890" y="442849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57870" y="1583055"/>
            <a:ext cx="3248025" cy="34575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24780" y="1583055"/>
            <a:ext cx="3133090" cy="3444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25700" y="4004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294890" y="3579495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进展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294890" y="4428490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95350"/>
            <a:ext cx="3300095" cy="22955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-STP2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135"/>
            <a:ext cx="3138805" cy="2896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095" y="1373505"/>
            <a:ext cx="5119370" cy="4018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0105" y="3180715"/>
            <a:ext cx="2003425" cy="312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 AND XOR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0105" y="6356350"/>
            <a:ext cx="194945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1bit Full A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88890" y="5471795"/>
            <a:ext cx="344614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bits Carry Look-ahead Adder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78655" y="5890895"/>
            <a:ext cx="46666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1152JJ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5GHz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，单周期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12aj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6phase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755" y="732790"/>
            <a:ext cx="3865245" cy="50780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-HSTP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165860"/>
            <a:ext cx="6356350" cy="5190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80" y="1165860"/>
            <a:ext cx="4939030" cy="2609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70140" y="3999230"/>
            <a:ext cx="3446145" cy="683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4bits AQFP Microprocessor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（分别在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100kHz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2.5GHz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下测试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102360"/>
            <a:ext cx="5683885" cy="449135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25145" y="5673725"/>
            <a:ext cx="3636010" cy="59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SFQ5ee(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MIT Lincoln Lab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-SFQ5ee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35" y="480695"/>
            <a:ext cx="4419600" cy="57346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总结与展望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-QFP-RSFQ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5125" y="949325"/>
            <a:ext cx="4576445" cy="3411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055" y="478790"/>
            <a:ext cx="4382135" cy="283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5" y="4562475"/>
            <a:ext cx="3929380" cy="1712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055" y="3310890"/>
            <a:ext cx="5003800" cy="33540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40695" y="5293360"/>
            <a:ext cx="147637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DCSQUID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探测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40695" y="5876925"/>
            <a:ext cx="147637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SFQDC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探测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6691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总结与展望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1050" y="1231265"/>
            <a:ext cx="101066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器件能实现一定规模的低功耗数字集成处理功能，但对于大规模器件的实现上还存在着一些挑战，例如路径平衡问题，时钟数设计问题，布局问题，存储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设计流程可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借用传统的半导体设计流程。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的结合有望对超导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Qubit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的控制提供新的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885" y="1054735"/>
            <a:ext cx="1010666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[1]Takeuchi, Naoki, Ozawa, Dan, Yamanashi, Yuki, and Yoshikawa, Nobuyuki. An adiabatic quantum flux parametron as an ultra-low-power logic device. United Kingdom: N. p., 2013. Web. doi:10.1088/0953-2048/26/3/035010.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[2]He, Yuxing et al. “A compact AQFP logic cell design using an 8-metal layer superconductor process.” Superconductor Science and Technology 33 (2020):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[3]Takeuchi, Naoki et al. “Adiabatic quantum-flux-parametron cell library adopting minimalist design.” Journal of Applied Physics 117 (2015): 173912.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[4]Takeuchi, Naoki et al. “Adiabatic quantum-flux-parametron cell library designed using a 10 kA cm−2 niobium fabrication process.” Superconductor Science and Technology 30 (2017):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[5]Ayala, Christopher Lawrence et al. “MANA: A Monolithic Adiabatic iNtegration Architecture Microprocessor Using 1.4-zJ/op Unshunted Superconductor Josephson Junction Devices.” IEEE Journal of Solid-State Circuits 56 (2021): 1152-1165.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[6]Yamazaki, Yuichi et al. “A Compact Interface Between Adiabatic Quantum-Flux-Parametron and Rapid Single-Flux-Quantum Circuits.” IEEE Transactions on Applied Superconductivity 31 (2021): 1-5.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[7]Takayama, Hiroshi et al. “A random-access-memory cell based on quantum flux parametron with three control lines.” Journal of Physics: Conference Series 1054 (2018):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6691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引用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851525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超级计算机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35280" y="1160145"/>
          <a:ext cx="9518015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/>
                <a:gridCol w="2294255"/>
                <a:gridCol w="1346200"/>
                <a:gridCol w="1937385"/>
                <a:gridCol w="1737995"/>
                <a:gridCol w="14706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r>
                        <a:rPr lang="en-US" altLang="zh-CN"/>
                        <a:t>ank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/>
                        <a:t>ystem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ores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Rmax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Rpeak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Power (kW)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1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F</a:t>
                      </a:r>
                      <a:r>
                        <a:rPr lang="en-US" altLang="zh-CN" b="1"/>
                        <a:t>rontier(US)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8,730,112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1,102.00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1,685.65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21,100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Fugaku(Japan)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7,630,848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442.01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537.21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29,899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3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LUMI(Finland)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1,110,144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151.90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214.35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2,942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Summit(US)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2,414,592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148.60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200.79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10,096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5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Sierra(US)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1,572,480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94.64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125.71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7,438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Sunway TaihuLight(China)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10,649,600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93.01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125.44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15,371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7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Perlmutter(US)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761,856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70.87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93.75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2,589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Selene(US)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555,520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63.46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79.22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2,646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5132705"/>
            <a:ext cx="2376170" cy="1278890"/>
          </a:xfrm>
          <a:prstGeom prst="rect">
            <a:avLst/>
          </a:prstGeom>
        </p:spPr>
      </p:pic>
      <p:pic>
        <p:nvPicPr>
          <p:cNvPr id="19" name="图片 18" descr="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5132705"/>
            <a:ext cx="2102485" cy="12744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45" y="5132705"/>
            <a:ext cx="2111375" cy="131064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9129395" y="5059045"/>
            <a:ext cx="222440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1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高功耗问题是未来急需解决的问题！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097780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超导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电子学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440" y="1572260"/>
            <a:ext cx="2613660" cy="2201545"/>
          </a:xfrm>
          <a:prstGeom prst="rect">
            <a:avLst/>
          </a:prstGeom>
        </p:spPr>
      </p:pic>
      <p:pic>
        <p:nvPicPr>
          <p:cNvPr id="4" name="图片 3" descr="_cgi-bin_mmwebwx-bin_webwxgetmsgimg__&amp;MsgID=7644997311686550919&amp;skey=@crypt_aa2a1228_92d53b74a787cef04afb570dd88a7ebd&amp;mmweb_appid=wx_webfilehel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15" y="1452245"/>
            <a:ext cx="3013075" cy="239649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1766570" y="949325"/>
            <a:ext cx="2767965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RSFQ/ERSFQ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7044690" y="949325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标题 5"/>
          <p:cNvSpPr>
            <a:spLocks noGrp="1"/>
          </p:cNvSpPr>
          <p:nvPr/>
        </p:nvSpPr>
        <p:spPr>
          <a:xfrm>
            <a:off x="718185" y="4175760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311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7181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5"/>
          <p:cNvSpPr>
            <a:spLocks noGrp="1"/>
          </p:cNvSpPr>
          <p:nvPr/>
        </p:nvSpPr>
        <p:spPr>
          <a:xfrm>
            <a:off x="24631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DC/AC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标题 5"/>
          <p:cNvSpPr>
            <a:spLocks noGrp="1"/>
          </p:cNvSpPr>
          <p:nvPr/>
        </p:nvSpPr>
        <p:spPr>
          <a:xfrm>
            <a:off x="58235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标题 5"/>
          <p:cNvSpPr>
            <a:spLocks noGrp="1"/>
          </p:cNvSpPr>
          <p:nvPr/>
        </p:nvSpPr>
        <p:spPr>
          <a:xfrm>
            <a:off x="75685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5"/>
          <p:cNvSpPr>
            <a:spLocks noGrp="1"/>
          </p:cNvSpPr>
          <p:nvPr/>
        </p:nvSpPr>
        <p:spPr>
          <a:xfrm>
            <a:off x="7181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5"/>
          <p:cNvSpPr>
            <a:spLocks noGrp="1"/>
          </p:cNvSpPr>
          <p:nvPr/>
        </p:nvSpPr>
        <p:spPr>
          <a:xfrm>
            <a:off x="230441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~50-100GH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标题 5"/>
          <p:cNvSpPr>
            <a:spLocks noGrp="1"/>
          </p:cNvSpPr>
          <p:nvPr/>
        </p:nvSpPr>
        <p:spPr>
          <a:xfrm>
            <a:off x="58235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标题 5"/>
          <p:cNvSpPr>
            <a:spLocks noGrp="1"/>
          </p:cNvSpPr>
          <p:nvPr/>
        </p:nvSpPr>
        <p:spPr>
          <a:xfrm>
            <a:off x="736917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~5-10GH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标题 5"/>
          <p:cNvSpPr>
            <a:spLocks noGrp="1"/>
          </p:cNvSpPr>
          <p:nvPr/>
        </p:nvSpPr>
        <p:spPr>
          <a:xfrm>
            <a:off x="7181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标题 5"/>
          <p:cNvSpPr>
            <a:spLocks noGrp="1"/>
          </p:cNvSpPr>
          <p:nvPr/>
        </p:nvSpPr>
        <p:spPr>
          <a:xfrm>
            <a:off x="2304415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~100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标题 5"/>
          <p:cNvSpPr>
            <a:spLocks noGrp="1"/>
          </p:cNvSpPr>
          <p:nvPr/>
        </p:nvSpPr>
        <p:spPr>
          <a:xfrm>
            <a:off x="58235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标题 5"/>
          <p:cNvSpPr>
            <a:spLocks noGrp="1"/>
          </p:cNvSpPr>
          <p:nvPr/>
        </p:nvSpPr>
        <p:spPr>
          <a:xfrm>
            <a:off x="7368540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标题 5"/>
          <p:cNvSpPr>
            <a:spLocks noGrp="1"/>
          </p:cNvSpPr>
          <p:nvPr/>
        </p:nvSpPr>
        <p:spPr>
          <a:xfrm>
            <a:off x="7181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标题 5"/>
          <p:cNvSpPr>
            <a:spLocks noGrp="1"/>
          </p:cNvSpPr>
          <p:nvPr/>
        </p:nvSpPr>
        <p:spPr>
          <a:xfrm>
            <a:off x="22802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脉冲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有无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标题 5"/>
          <p:cNvSpPr>
            <a:spLocks noGrp="1"/>
          </p:cNvSpPr>
          <p:nvPr/>
        </p:nvSpPr>
        <p:spPr>
          <a:xfrm>
            <a:off x="58235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标题 5"/>
          <p:cNvSpPr>
            <a:spLocks noGrp="1"/>
          </p:cNvSpPr>
          <p:nvPr/>
        </p:nvSpPr>
        <p:spPr>
          <a:xfrm>
            <a:off x="73856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输出电流方向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正负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3565" y="4058285"/>
            <a:ext cx="10332085" cy="2064385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930" y="1870710"/>
            <a:ext cx="485140" cy="989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28795" y="294703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solidFill>
                  <a:srgbClr val="FF7F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1-2ps</a:t>
            </a:r>
            <a:endParaRPr lang="en-US" altLang="zh-CN" sz="1600" b="1">
              <a:solidFill>
                <a:srgbClr val="FF7F0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065" y="1815465"/>
            <a:ext cx="1356360" cy="5029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065" y="2497455"/>
            <a:ext cx="1264920" cy="449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92252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565" y="1764665"/>
            <a:ext cx="2726055" cy="2212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10" y="5170170"/>
            <a:ext cx="3034030" cy="1186180"/>
          </a:xfrm>
          <a:prstGeom prst="rect">
            <a:avLst/>
          </a:prstGeom>
        </p:spPr>
      </p:pic>
      <p:sp>
        <p:nvSpPr>
          <p:cNvPr id="19" name="标题 5"/>
          <p:cNvSpPr>
            <a:spLocks noGrp="1"/>
          </p:cNvSpPr>
          <p:nvPr/>
        </p:nvSpPr>
        <p:spPr>
          <a:xfrm>
            <a:off x="5780405" y="758825"/>
            <a:ext cx="5573395" cy="537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780405" y="1296035"/>
            <a:ext cx="142240" cy="55499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643245" y="3352800"/>
            <a:ext cx="1085850" cy="79057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3334385" y="1708150"/>
            <a:ext cx="1865630" cy="65532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8130" y="163068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时，输出电流几乎为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当激励电流有一定幅度时，输出电流方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向与输入电流方向一致；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49085" y="4100830"/>
            <a:ext cx="5060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130" y="458089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4.DC-SQUID: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当输出电流为正时，右边存入一个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当输出电流为负时，左边存入一个磁通；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时，两边都无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252345" y="3238500"/>
            <a:ext cx="2066925" cy="145732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5"/>
          <p:cNvSpPr>
            <a:spLocks noGrp="1"/>
          </p:cNvSpPr>
          <p:nvPr/>
        </p:nvSpPr>
        <p:spPr>
          <a:xfrm>
            <a:off x="8728075" y="2692400"/>
            <a:ext cx="175704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数字开关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4220" y="960755"/>
            <a:ext cx="3803903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295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40" y="3813810"/>
            <a:ext cx="3803903" cy="2852928"/>
          </a:xfrm>
          <a:prstGeom prst="rect">
            <a:avLst/>
          </a:prstGeom>
        </p:spPr>
      </p:pic>
      <p:pic>
        <p:nvPicPr>
          <p:cNvPr id="13" name="图片 1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645" y="949325"/>
            <a:ext cx="3803903" cy="2852928"/>
          </a:xfrm>
          <a:prstGeom prst="rect">
            <a:avLst/>
          </a:prstGeom>
        </p:spPr>
      </p:pic>
      <p:pic>
        <p:nvPicPr>
          <p:cNvPr id="14" name="图片 13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20" y="3802380"/>
            <a:ext cx="3803903" cy="28529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81600" y="22523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25585" y="21761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202882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7859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607685" y="48558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455285" y="485584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940" y="3673475"/>
            <a:ext cx="3803901" cy="2852928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3673475"/>
            <a:ext cx="3803901" cy="2852928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1" cy="2852928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20" y="949325"/>
            <a:ext cx="3803901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73659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22922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54160" y="21717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658225" y="2000250"/>
            <a:ext cx="400050" cy="171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547100" y="462915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9218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610100" y="4657725"/>
            <a:ext cx="676275" cy="276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675" y="3802380"/>
            <a:ext cx="3803904" cy="2852928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3802380"/>
            <a:ext cx="3803904" cy="2852928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4" cy="2852928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4035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1973580"/>
            <a:ext cx="304800" cy="121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610725" y="46482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69560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257800" y="4724400"/>
            <a:ext cx="426720" cy="182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980" y="3629660"/>
            <a:ext cx="3803904" cy="2852928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35" y="3629660"/>
            <a:ext cx="3803904" cy="2852928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5" y="949325"/>
            <a:ext cx="3803904" cy="2852928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8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53200" y="3493770"/>
            <a:ext cx="752475" cy="438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05015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907780" y="1996440"/>
            <a:ext cx="236220" cy="99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772525" y="448119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038090" y="463677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808220" y="4549140"/>
            <a:ext cx="449580" cy="251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363"/>
  <p:tag name="KSO_WM_UNIT_ID" val="custom20204363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ABLE_BEAUTIFY" val="smartTable{15eb6ac7-36a5-40ab-b36d-7a4ffc2b4917}"/>
</p:tagLst>
</file>

<file path=ppt/tags/tag11.xml><?xml version="1.0" encoding="utf-8"?>
<p:tagLst xmlns:p="http://schemas.openxmlformats.org/presentationml/2006/main">
  <p:tag name="KSO_WM_UNIT_PLACING_PICTURE_USER_VIEWPORT" val="{&quot;height&quot;:3544,&quot;width&quot;:4366}"/>
</p:tagLst>
</file>

<file path=ppt/tags/tag12.xml><?xml version="1.0" encoding="utf-8"?>
<p:tagLst xmlns:p="http://schemas.openxmlformats.org/presentationml/2006/main">
  <p:tag name="KSO_WM_UNIT_PLACING_PICTURE_USER_VIEWPORT" val="{&quot;height&quot;:3228,&quot;width&quot;:4367}"/>
</p:tagLst>
</file>

<file path=ppt/tags/tag13.xml><?xml version="1.0" encoding="utf-8"?>
<p:tagLst xmlns:p="http://schemas.openxmlformats.org/presentationml/2006/main">
  <p:tag name="KSO_WM_UNIT_PLACING_PICTURE_USER_VIEWPORT" val="{&quot;height&quot;:7590,&quot;width&quot;:9555}"/>
</p:tagLst>
</file>

<file path=ppt/tags/tag14.xml><?xml version="1.0" encoding="utf-8"?>
<p:tagLst xmlns:p="http://schemas.openxmlformats.org/presentationml/2006/main">
  <p:tag name="KSO_WM_UNIT_TABLE_BEAUTIFY" val="smartTable{15eb6ac7-36a5-40ab-b36d-7a4ffc2b4917}"/>
  <p:tag name="TABLE_ENDDRAG_ORIGIN_RECT" val="203*213"/>
  <p:tag name="TABLE_ENDDRAG_RECT" val="698*304*203*213"/>
</p:tagLst>
</file>

<file path=ppt/tags/tag15.xml><?xml version="1.0" encoding="utf-8"?>
<p:tagLst xmlns:p="http://schemas.openxmlformats.org/presentationml/2006/main">
  <p:tag name="KSO_WM_UNIT_PLACING_PICTURE_USER_VIEWPORT" val="{&quot;height&quot;:7152,&quot;width&quot;:9672}"/>
</p:tagLst>
</file>

<file path=ppt/tags/tag16.xml><?xml version="1.0" encoding="utf-8"?>
<p:tagLst xmlns:p="http://schemas.openxmlformats.org/presentationml/2006/main">
  <p:tag name="KSO_WM_UNIT_PLACING_PICTURE_USER_VIEWPORT" val="{&quot;height&quot;:7152,&quot;width&quot;:9672}"/>
</p:tagLst>
</file>

<file path=ppt/tags/tag17.xml><?xml version="1.0" encoding="utf-8"?>
<p:tagLst xmlns:p="http://schemas.openxmlformats.org/presentationml/2006/main">
  <p:tag name="KSO_WM_UNIT_PLACING_PICTURE_USER_VIEWPORT" val="{&quot;height&quot;:6924,&quot;width&quot;:9288}"/>
</p:tagLst>
</file>

<file path=ppt/tags/tag18.xml><?xml version="1.0" encoding="utf-8"?>
<p:tagLst xmlns:p="http://schemas.openxmlformats.org/presentationml/2006/main">
  <p:tag name="KSO_WPP_MARK_KEY" val="9b66eb32-71a0-499b-bc0e-30b768a87e6b"/>
  <p:tag name="COMMONDATA" val="eyJoZGlkIjoiYWIyNTYzZDc5NDQ2N2ZiZjNjOTRiODA4MGUyNDFjZTM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1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2"/>
  <p:tag name="KSO_WM_UNIT_LINE_FORE_SCHEMECOLOR_INDEX" val="5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1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2"/>
  <p:tag name="KSO_WM_UNIT_LINE_FORE_SCHEMECOLOR_INDEX" val="5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1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2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2"/>
  <p:tag name="KSO_WM_UNIT_LINE_FORE_SCHEMECOLOR_INDEX" val="5"/>
  <p:tag name="KSO_WM_UNIT_LINE_FILL_TYPE" val="2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3795</Words>
  <Application>WPS 演示</Application>
  <PresentationFormat>宽屏</PresentationFormat>
  <Paragraphs>646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等线</vt:lpstr>
      <vt:lpstr>Times New Roman</vt:lpstr>
      <vt:lpstr>微软雅黑</vt:lpstr>
      <vt:lpstr>Arial Unicode MS</vt:lpstr>
      <vt:lpstr>等线 Light</vt:lpstr>
      <vt:lpstr>Consolas</vt:lpstr>
      <vt:lpstr>Symbol</vt:lpstr>
      <vt:lpstr>Office 主题​​</vt:lpstr>
      <vt:lpstr>AQFP (Adiabatic Quantum Flux Parametron) </vt:lpstr>
      <vt:lpstr>背景与原理</vt:lpstr>
      <vt:lpstr>01背景与原理-超级计算机</vt:lpstr>
      <vt:lpstr>01背景与原理-超导电子学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天津消防研究所 智慧消防终端产品研发专家应聘面试报告</dc:title>
  <dc:creator>Li, Hao</dc:creator>
  <cp:lastModifiedBy>WPS_1620526856</cp:lastModifiedBy>
  <cp:revision>293</cp:revision>
  <dcterms:created xsi:type="dcterms:W3CDTF">2021-07-07T14:31:00Z</dcterms:created>
  <dcterms:modified xsi:type="dcterms:W3CDTF">2022-11-02T10:13:23Z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847193F5C36B4CFA92B6C5435D4A77BA</vt:lpwstr>
  </property>
  <property fmtid="{D5CDD505-2E9C-101B-9397-08002B2CF9AE}" pid="3" name="KSOProductBuildVer">
    <vt:lpwstr>2052-11.1.0.12598</vt:lpwstr>
  </property>
</Properties>
</file>